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56" autoAdjust="0"/>
  </p:normalViewPr>
  <p:slideViewPr>
    <p:cSldViewPr snapToGrid="0">
      <p:cViewPr varScale="1">
        <p:scale>
          <a:sx n="86" d="100"/>
          <a:sy n="86" d="100"/>
        </p:scale>
        <p:origin x="1354" y="67"/>
      </p:cViewPr>
      <p:guideLst>
        <p:guide orient="horz" pos="1620"/>
        <p:guide pos="2880"/>
      </p:guideLst>
    </p:cSldViewPr>
  </p:slideViewPr>
  <p:notesTextViewPr>
    <p:cViewPr>
      <p:scale>
        <a:sx n="1" d="1"/>
        <a:sy n="1" d="1"/>
      </p:scale>
      <p:origin x="0" y="-523"/>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the cell potential as function of time. The right columns show the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CA" dirty="0"/>
              <a:t>The calibration curve was plotted using data obtained from three different matrixes spiked with different analyte concentrations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t>
            </a:r>
          </a:p>
          <a:p>
            <a:pPr marL="0" lvl="0" indent="0" algn="l" rtl="0">
              <a:spcBef>
                <a:spcPts val="0"/>
              </a:spcBef>
              <a:spcAft>
                <a:spcPts val="0"/>
              </a:spcAft>
              <a:buNone/>
            </a:pPr>
            <a:r>
              <a:rPr lang="en-CA" dirty="0"/>
              <a:t>You can see in the calibration curve, red markers are samples measured in human blood, grey markers are measurements in human serum, white are measurements in PBS, which is an electrolyte with similar properties to blood in terms of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a:t>--------------</a:t>
            </a:r>
            <a:endParaRPr lang="en-CA" dirty="0"/>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White-dot =&gt; measurement for blank</a:t>
            </a:r>
          </a:p>
          <a:p>
            <a:pPr marL="0" lvl="0" indent="0" algn="l" rtl="0">
              <a:spcBef>
                <a:spcPts val="0"/>
              </a:spcBef>
              <a:spcAft>
                <a:spcPts val="0"/>
              </a:spcAft>
              <a:buNone/>
            </a:pPr>
            <a:r>
              <a:rPr lang="en-US" dirty="0"/>
              <a:t>Increase frequency =&gt; weaker signal strength, current differences are smaller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Frequency of 2 Hz was selected as the optimal based on comparison of current differences between complementary, non-complementary, and single mismatch hybridization</a:t>
            </a:r>
          </a:p>
          <a:p>
            <a:endParaRPr lang="en-CA" dirty="0"/>
          </a:p>
        </p:txBody>
      </p:sp>
    </p:spTree>
    <p:extLst>
      <p:ext uri="{BB962C8B-B14F-4D97-AF65-F5344CB8AC3E}">
        <p14:creationId xmlns:p14="http://schemas.microsoft.com/office/powerpoint/2010/main" val="106591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 &amp; b are square wave voltammogram</a:t>
            </a:r>
          </a:p>
          <a:p>
            <a:pPr marL="0" lvl="0" indent="0" algn="l" rtl="0">
              <a:spcBef>
                <a:spcPts val="0"/>
              </a:spcBef>
              <a:spcAft>
                <a:spcPts val="0"/>
              </a:spcAft>
              <a:buNone/>
            </a:pPr>
            <a:r>
              <a:rPr lang="en-US" dirty="0"/>
              <a:t>c and d are cyclic wave voltammogram</a:t>
            </a:r>
          </a:p>
          <a:p>
            <a:pPr marL="0" lvl="0" indent="0" algn="l" rtl="0">
              <a:spcBef>
                <a:spcPts val="0"/>
              </a:spcBef>
              <a:spcAft>
                <a:spcPts val="0"/>
              </a:spcAft>
              <a:buNone/>
            </a:pPr>
            <a:r>
              <a:rPr lang="en-US" dirty="0"/>
              <a:t>e &amp; f are normalized peak current from </a:t>
            </a:r>
            <a:r>
              <a:rPr lang="en-US" dirty="0">
                <a:solidFill>
                  <a:schemeClr val="dk1"/>
                </a:solidFill>
              </a:rPr>
              <a:t>square wave voltammogram</a:t>
            </a:r>
            <a:r>
              <a:rPr lang="en-US" dirty="0"/>
              <a:t> vs number of cycles</a:t>
            </a:r>
          </a:p>
          <a:p>
            <a:endParaRPr lang="en-CA" dirty="0"/>
          </a:p>
        </p:txBody>
      </p:sp>
    </p:spTree>
    <p:extLst>
      <p:ext uri="{BB962C8B-B14F-4D97-AF65-F5344CB8AC3E}">
        <p14:creationId xmlns:p14="http://schemas.microsoft.com/office/powerpoint/2010/main" val="404477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Vesicles are kind of like a message object, includes miRNA, in cell-to-cell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bar represents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image of extracted exosomes of A549 lung cancer cells</a:t>
            </a:r>
          </a:p>
          <a:p>
            <a:pPr marL="0" lvl="0" indent="0" algn="l" rtl="0">
              <a:spcBef>
                <a:spcPts val="0"/>
              </a:spcBef>
              <a:spcAft>
                <a:spcPts val="0"/>
              </a:spcAft>
              <a:buNone/>
            </a:pPr>
            <a:r>
              <a:rPr lang="en-US" dirty="0"/>
              <a:t>(b)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(c) </a:t>
            </a:r>
            <a:r>
              <a:rPr lang="en-US" dirty="0" err="1">
                <a:solidFill>
                  <a:schemeClr val="dk1"/>
                </a:solidFill>
              </a:rPr>
              <a:t>qRT</a:t>
            </a:r>
            <a:r>
              <a:rPr lang="en-US" dirty="0">
                <a:solidFill>
                  <a:schemeClr val="dk1"/>
                </a:solidFill>
              </a:rPr>
              <a:t>–PCR results for same samples in (b). Black bar is the cycle threshold (Ct), higher means lower concentration. Grey bar is concentration of miR-39, used for normalization</a:t>
            </a:r>
            <a:br>
              <a:rPr lang="en-US" dirty="0">
                <a:solidFill>
                  <a:schemeClr val="dk1"/>
                </a:solidFill>
              </a:rPr>
            </a:br>
            <a:r>
              <a:rPr lang="en-US" dirty="0">
                <a:solidFill>
                  <a:schemeClr val="dk1"/>
                </a:solidFill>
              </a:rPr>
              <a:t>(d) comparison of data from (c) and (b)</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(e), (f) white bar is PBS, black bar is 50% human blood. Test samples are diluted total RNA extracts from A549 cells</a:t>
            </a:r>
          </a:p>
          <a:p>
            <a:pPr marL="0" lvl="0" indent="0" algn="l" rtl="0">
              <a:spcBef>
                <a:spcPts val="0"/>
              </a:spcBef>
              <a:spcAft>
                <a:spcPts val="0"/>
              </a:spcAft>
              <a:buNone/>
            </a:pPr>
            <a:r>
              <a:rPr lang="en-US" dirty="0">
                <a:solidFill>
                  <a:schemeClr val="dk1"/>
                </a:solidFill>
              </a:rPr>
              <a:t>(g) summary of (e) and (f) electrochemical assay in PBS (white) and blood (black). </a:t>
            </a:r>
            <a:r>
              <a:rPr lang="en-US" dirty="0" err="1">
                <a:solidFill>
                  <a:schemeClr val="dk1"/>
                </a:solidFill>
              </a:rPr>
              <a:t>qRT</a:t>
            </a:r>
            <a:r>
              <a:rPr lang="en-US" dirty="0">
                <a:solidFill>
                  <a:schemeClr val="dk1"/>
                </a:solidFill>
              </a:rPr>
              <a:t>–PCR in PBS (light grey) and blood (dark grey)</a:t>
            </a:r>
          </a:p>
          <a:p>
            <a:endParaRPr lang="en-CA" dirty="0"/>
          </a:p>
        </p:txBody>
      </p:sp>
    </p:spTree>
    <p:extLst>
      <p:ext uri="{BB962C8B-B14F-4D97-AF65-F5344CB8AC3E}">
        <p14:creationId xmlns:p14="http://schemas.microsoft.com/office/powerpoint/2010/main" val="15742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304800" algn="l" rtl="0">
              <a:lnSpc>
                <a:spcPct val="115000"/>
              </a:lnSpc>
              <a:spcBef>
                <a:spcPts val="360"/>
              </a:spcBef>
              <a:spcAft>
                <a:spcPts val="0"/>
              </a:spcAft>
              <a:buClr>
                <a:srgbClr val="202729"/>
              </a:buClr>
              <a:buSzPts val="1200"/>
              <a:buFont typeface="Arial"/>
              <a:buChar char="-"/>
            </a:pPr>
            <a:r>
              <a:rPr lang="en-US" sz="1100" dirty="0">
                <a:solidFill>
                  <a:srgbClr val="616161"/>
                </a:solidFill>
              </a:rPr>
              <a:t>Could try other methods of voltammetry and see if there’s an impact on sensitivity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Experiments only carried out on 50% human blood, why not also verify viability on 100% human blood?</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Textual description of the physical assembly could be complemented with figures/images for better clarity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Why 30 minutes of incubation time for nano sensor to mix with analyte? Is it the optimal time for the studied range of analyte concentrations? Instead or mixing gently with rotating wheel, can we speed up the mixing process?</a:t>
            </a:r>
            <a:endParaRPr lang="en-US" sz="1100" dirty="0"/>
          </a:p>
          <a:p>
            <a:endParaRPr lang="en-CA" dirty="0"/>
          </a:p>
        </p:txBody>
      </p:sp>
    </p:spTree>
    <p:extLst>
      <p:ext uri="{BB962C8B-B14F-4D97-AF65-F5344CB8AC3E}">
        <p14:creationId xmlns:p14="http://schemas.microsoft.com/office/powerpoint/2010/main" val="419216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3/4/2023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3/4/2023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3/4/2023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3/4/2023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3/4/2023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3/4/2023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3/4/2023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circulating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2"/>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2"/>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2">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3">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a:t>10 aM</a:t>
                      </a:r>
                      <a:endParaRPr/>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2">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2">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3">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2">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2"/>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Did reconfiguration also happened when testing the generality of hypothesis 1 with nano particle substitutes?</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CA" dirty="0"/>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TotalTime>
  <Words>2476</Words>
  <Application>Microsoft Office PowerPoint</Application>
  <PresentationFormat>On-screen Show (16:9)</PresentationFormat>
  <Paragraphs>234</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Georgia</vt:lpstr>
      <vt:lpstr>Arial</vt:lpstr>
      <vt:lpstr>Barlow Condensed</vt:lpstr>
      <vt:lpstr>Wingdings</vt:lpstr>
      <vt:lpstr>Verdana</vt:lpstr>
      <vt:lpstr>Proxima Nova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83</cp:revision>
  <dcterms:modified xsi:type="dcterms:W3CDTF">2023-03-05T01:45:34Z</dcterms:modified>
</cp:coreProperties>
</file>